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8" r:id="rId3"/>
    <p:sldId id="270" r:id="rId4"/>
    <p:sldId id="273" r:id="rId5"/>
    <p:sldId id="277" r:id="rId6"/>
    <p:sldId id="276" r:id="rId7"/>
    <p:sldId id="275" r:id="rId8"/>
    <p:sldId id="278" r:id="rId9"/>
    <p:sldId id="27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94C6"/>
    <a:srgbClr val="0177AF"/>
    <a:srgbClr val="2069D5"/>
    <a:srgbClr val="3C83C2"/>
    <a:srgbClr val="7FC3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4"/>
  </p:normalViewPr>
  <p:slideViewPr>
    <p:cSldViewPr snapToGrid="0" snapToObjects="1">
      <p:cViewPr varScale="1">
        <p:scale>
          <a:sx n="90" d="100"/>
          <a:sy n="90" d="100"/>
        </p:scale>
        <p:origin x="232"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F8B4D7-5C92-C643-93F7-AD6A98FACC7F}" type="datetimeFigureOut">
              <a:rPr lang="en-US" smtClean="0"/>
              <a:t>10/11/18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196931-5E61-2249-956B-0B8E84F7A135}" type="slidenum">
              <a:rPr lang="en-US" smtClean="0"/>
              <a:t>‹#›</a:t>
            </a:fld>
            <a:endParaRPr lang="en-US"/>
          </a:p>
        </p:txBody>
      </p:sp>
    </p:spTree>
    <p:extLst>
      <p:ext uri="{BB962C8B-B14F-4D97-AF65-F5344CB8AC3E}">
        <p14:creationId xmlns:p14="http://schemas.microsoft.com/office/powerpoint/2010/main" val="2332185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96931-5E61-2249-956B-0B8E84F7A135}" type="slidenum">
              <a:rPr lang="en-US" smtClean="0"/>
              <a:t>4</a:t>
            </a:fld>
            <a:endParaRPr lang="en-US"/>
          </a:p>
        </p:txBody>
      </p:sp>
    </p:spTree>
    <p:extLst>
      <p:ext uri="{BB962C8B-B14F-4D97-AF65-F5344CB8AC3E}">
        <p14:creationId xmlns:p14="http://schemas.microsoft.com/office/powerpoint/2010/main" val="3212225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96931-5E61-2249-956B-0B8E84F7A135}" type="slidenum">
              <a:rPr lang="en-US" smtClean="0"/>
              <a:t>5</a:t>
            </a:fld>
            <a:endParaRPr lang="en-US"/>
          </a:p>
        </p:txBody>
      </p:sp>
    </p:spTree>
    <p:extLst>
      <p:ext uri="{BB962C8B-B14F-4D97-AF65-F5344CB8AC3E}">
        <p14:creationId xmlns:p14="http://schemas.microsoft.com/office/powerpoint/2010/main" val="296951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339FF-2793-684E-B662-149C8F39DA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0D77B9-39B5-9F4F-8777-8CA0EDE554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2E904D-AEA5-C34E-A412-59E448DFB9D5}"/>
              </a:ext>
            </a:extLst>
          </p:cNvPr>
          <p:cNvSpPr>
            <a:spLocks noGrp="1"/>
          </p:cNvSpPr>
          <p:nvPr>
            <p:ph type="dt" sz="half" idx="10"/>
          </p:nvPr>
        </p:nvSpPr>
        <p:spPr/>
        <p:txBody>
          <a:bodyPr/>
          <a:lstStyle/>
          <a:p>
            <a:fld id="{984727CD-B11E-2D4C-B5B3-F9078B93A69B}" type="datetimeFigureOut">
              <a:rPr lang="en-US" smtClean="0"/>
              <a:t>10/11/18</a:t>
            </a:fld>
            <a:endParaRPr lang="en-US"/>
          </a:p>
        </p:txBody>
      </p:sp>
      <p:sp>
        <p:nvSpPr>
          <p:cNvPr id="5" name="Footer Placeholder 4">
            <a:extLst>
              <a:ext uri="{FF2B5EF4-FFF2-40B4-BE49-F238E27FC236}">
                <a16:creationId xmlns:a16="http://schemas.microsoft.com/office/drawing/2014/main" id="{1A85A82A-4D31-3A43-AD29-2223D40A8B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3D815-A963-714A-9092-34251FF1BDBC}"/>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51932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A0534-0440-BD49-824D-0AD38F0D40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3BF180-AE87-3C4B-88A0-C4E3E2532F4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BE93D-EEEA-B343-805B-E9C10C9342AD}"/>
              </a:ext>
            </a:extLst>
          </p:cNvPr>
          <p:cNvSpPr>
            <a:spLocks noGrp="1"/>
          </p:cNvSpPr>
          <p:nvPr>
            <p:ph type="dt" sz="half" idx="10"/>
          </p:nvPr>
        </p:nvSpPr>
        <p:spPr/>
        <p:txBody>
          <a:bodyPr/>
          <a:lstStyle/>
          <a:p>
            <a:fld id="{984727CD-B11E-2D4C-B5B3-F9078B93A69B}" type="datetimeFigureOut">
              <a:rPr lang="en-US" smtClean="0"/>
              <a:t>10/11/18</a:t>
            </a:fld>
            <a:endParaRPr lang="en-US"/>
          </a:p>
        </p:txBody>
      </p:sp>
      <p:sp>
        <p:nvSpPr>
          <p:cNvPr id="5" name="Footer Placeholder 4">
            <a:extLst>
              <a:ext uri="{FF2B5EF4-FFF2-40B4-BE49-F238E27FC236}">
                <a16:creationId xmlns:a16="http://schemas.microsoft.com/office/drawing/2014/main" id="{61332C48-3D0D-1F4B-B3D3-95A572C083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464D81-1ADC-134B-98C5-B384F9529788}"/>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1814302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D814EB-4C5E-E04A-9BF3-8C4558BD81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D59648-A828-B94B-9A2B-6D34CA2122B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22985E-BC33-7F45-94DE-258B1A399B13}"/>
              </a:ext>
            </a:extLst>
          </p:cNvPr>
          <p:cNvSpPr>
            <a:spLocks noGrp="1"/>
          </p:cNvSpPr>
          <p:nvPr>
            <p:ph type="dt" sz="half" idx="10"/>
          </p:nvPr>
        </p:nvSpPr>
        <p:spPr/>
        <p:txBody>
          <a:bodyPr/>
          <a:lstStyle/>
          <a:p>
            <a:fld id="{984727CD-B11E-2D4C-B5B3-F9078B93A69B}" type="datetimeFigureOut">
              <a:rPr lang="en-US" smtClean="0"/>
              <a:t>10/11/18</a:t>
            </a:fld>
            <a:endParaRPr lang="en-US"/>
          </a:p>
        </p:txBody>
      </p:sp>
      <p:sp>
        <p:nvSpPr>
          <p:cNvPr id="5" name="Footer Placeholder 4">
            <a:extLst>
              <a:ext uri="{FF2B5EF4-FFF2-40B4-BE49-F238E27FC236}">
                <a16:creationId xmlns:a16="http://schemas.microsoft.com/office/drawing/2014/main" id="{47417577-AE6E-C545-B15F-957F879808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19BA4C-B0F2-7945-8ECE-D58D51CB0E34}"/>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3962766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EB9DC-AFF3-AF4A-877A-A3BC54622B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CA6310-5779-8143-BBE5-1BB97BEC4D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130E0-3652-0F45-9E52-459019A3FB6E}"/>
              </a:ext>
            </a:extLst>
          </p:cNvPr>
          <p:cNvSpPr>
            <a:spLocks noGrp="1"/>
          </p:cNvSpPr>
          <p:nvPr>
            <p:ph type="dt" sz="half" idx="10"/>
          </p:nvPr>
        </p:nvSpPr>
        <p:spPr/>
        <p:txBody>
          <a:bodyPr/>
          <a:lstStyle/>
          <a:p>
            <a:fld id="{984727CD-B11E-2D4C-B5B3-F9078B93A69B}" type="datetimeFigureOut">
              <a:rPr lang="en-US" smtClean="0"/>
              <a:t>10/11/18</a:t>
            </a:fld>
            <a:endParaRPr lang="en-US"/>
          </a:p>
        </p:txBody>
      </p:sp>
      <p:sp>
        <p:nvSpPr>
          <p:cNvPr id="5" name="Footer Placeholder 4">
            <a:extLst>
              <a:ext uri="{FF2B5EF4-FFF2-40B4-BE49-F238E27FC236}">
                <a16:creationId xmlns:a16="http://schemas.microsoft.com/office/drawing/2014/main" id="{6C53B4DB-DF40-164A-91FA-9739B9DFB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DDA776-4E9D-8D48-9D28-FEAFFF56B874}"/>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627666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3EBFC-8A7E-A140-A7E7-DE1C3416B2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EE485D-2526-6640-9B97-C18A9C0ADC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F2136A6-6E6B-3042-A377-46C047105C15}"/>
              </a:ext>
            </a:extLst>
          </p:cNvPr>
          <p:cNvSpPr>
            <a:spLocks noGrp="1"/>
          </p:cNvSpPr>
          <p:nvPr>
            <p:ph type="dt" sz="half" idx="10"/>
          </p:nvPr>
        </p:nvSpPr>
        <p:spPr/>
        <p:txBody>
          <a:bodyPr/>
          <a:lstStyle/>
          <a:p>
            <a:fld id="{984727CD-B11E-2D4C-B5B3-F9078B93A69B}" type="datetimeFigureOut">
              <a:rPr lang="en-US" smtClean="0"/>
              <a:t>10/11/18</a:t>
            </a:fld>
            <a:endParaRPr lang="en-US"/>
          </a:p>
        </p:txBody>
      </p:sp>
      <p:sp>
        <p:nvSpPr>
          <p:cNvPr id="5" name="Footer Placeholder 4">
            <a:extLst>
              <a:ext uri="{FF2B5EF4-FFF2-40B4-BE49-F238E27FC236}">
                <a16:creationId xmlns:a16="http://schemas.microsoft.com/office/drawing/2014/main" id="{6AF21027-2762-934C-B146-182A919DBC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6C4A64-7F66-F646-9910-5E2EEB773F21}"/>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3038710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8275-1BAE-544F-97A8-DFC13AFE17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98CF92-4FBE-5349-9519-BCB87E0D23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CAECBC-4AD8-EC4B-853B-E0BF61AE585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E3AE3A-8101-5246-9CBF-F7E53B9AFF5D}"/>
              </a:ext>
            </a:extLst>
          </p:cNvPr>
          <p:cNvSpPr>
            <a:spLocks noGrp="1"/>
          </p:cNvSpPr>
          <p:nvPr>
            <p:ph type="dt" sz="half" idx="10"/>
          </p:nvPr>
        </p:nvSpPr>
        <p:spPr/>
        <p:txBody>
          <a:bodyPr/>
          <a:lstStyle/>
          <a:p>
            <a:fld id="{984727CD-B11E-2D4C-B5B3-F9078B93A69B}" type="datetimeFigureOut">
              <a:rPr lang="en-US" smtClean="0"/>
              <a:t>10/11/18</a:t>
            </a:fld>
            <a:endParaRPr lang="en-US"/>
          </a:p>
        </p:txBody>
      </p:sp>
      <p:sp>
        <p:nvSpPr>
          <p:cNvPr id="6" name="Footer Placeholder 5">
            <a:extLst>
              <a:ext uri="{FF2B5EF4-FFF2-40B4-BE49-F238E27FC236}">
                <a16:creationId xmlns:a16="http://schemas.microsoft.com/office/drawing/2014/main" id="{566355FC-6C5D-8243-90CF-ECF0BC511C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DED828-A3DF-E644-84AE-8FDFCE55E6A9}"/>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323328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678C-A4FD-5748-9BE8-7B4CDB9F64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EC5CFA-3B43-2D4C-ADD7-35BA6BF91B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226909C-E0E9-704F-8291-4BF7CC60068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0B9EC0-C108-5540-9244-C11DFE765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BA0422F-EA68-9742-9881-DC9FDF3D692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28A153-5173-7E47-AA04-26BC164DE14D}"/>
              </a:ext>
            </a:extLst>
          </p:cNvPr>
          <p:cNvSpPr>
            <a:spLocks noGrp="1"/>
          </p:cNvSpPr>
          <p:nvPr>
            <p:ph type="dt" sz="half" idx="10"/>
          </p:nvPr>
        </p:nvSpPr>
        <p:spPr/>
        <p:txBody>
          <a:bodyPr/>
          <a:lstStyle/>
          <a:p>
            <a:fld id="{984727CD-B11E-2D4C-B5B3-F9078B93A69B}" type="datetimeFigureOut">
              <a:rPr lang="en-US" smtClean="0"/>
              <a:t>10/11/18</a:t>
            </a:fld>
            <a:endParaRPr lang="en-US"/>
          </a:p>
        </p:txBody>
      </p:sp>
      <p:sp>
        <p:nvSpPr>
          <p:cNvPr id="8" name="Footer Placeholder 7">
            <a:extLst>
              <a:ext uri="{FF2B5EF4-FFF2-40B4-BE49-F238E27FC236}">
                <a16:creationId xmlns:a16="http://schemas.microsoft.com/office/drawing/2014/main" id="{AA1D0F25-3AD3-D041-A2BB-CC1B715959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C8DCCE-C778-6D4F-8106-A1049D7B7EB3}"/>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573257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A57F6-5730-6344-8D34-4CF550E7A7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25133A-E3E7-BE49-BE50-2900FC213553}"/>
              </a:ext>
            </a:extLst>
          </p:cNvPr>
          <p:cNvSpPr>
            <a:spLocks noGrp="1"/>
          </p:cNvSpPr>
          <p:nvPr>
            <p:ph type="dt" sz="half" idx="10"/>
          </p:nvPr>
        </p:nvSpPr>
        <p:spPr/>
        <p:txBody>
          <a:bodyPr/>
          <a:lstStyle/>
          <a:p>
            <a:fld id="{984727CD-B11E-2D4C-B5B3-F9078B93A69B}" type="datetimeFigureOut">
              <a:rPr lang="en-US" smtClean="0"/>
              <a:t>10/11/18</a:t>
            </a:fld>
            <a:endParaRPr lang="en-US"/>
          </a:p>
        </p:txBody>
      </p:sp>
      <p:sp>
        <p:nvSpPr>
          <p:cNvPr id="4" name="Footer Placeholder 3">
            <a:extLst>
              <a:ext uri="{FF2B5EF4-FFF2-40B4-BE49-F238E27FC236}">
                <a16:creationId xmlns:a16="http://schemas.microsoft.com/office/drawing/2014/main" id="{9355FCA5-F26A-B742-BB72-78640015FB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3D7EE0-539C-574F-9645-F88AD76CF253}"/>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3934151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51F9C0-3711-104E-B2EC-3AF73A35586D}"/>
              </a:ext>
            </a:extLst>
          </p:cNvPr>
          <p:cNvSpPr>
            <a:spLocks noGrp="1"/>
          </p:cNvSpPr>
          <p:nvPr>
            <p:ph type="dt" sz="half" idx="10"/>
          </p:nvPr>
        </p:nvSpPr>
        <p:spPr/>
        <p:txBody>
          <a:bodyPr/>
          <a:lstStyle/>
          <a:p>
            <a:fld id="{984727CD-B11E-2D4C-B5B3-F9078B93A69B}" type="datetimeFigureOut">
              <a:rPr lang="en-US" smtClean="0"/>
              <a:t>10/11/18</a:t>
            </a:fld>
            <a:endParaRPr lang="en-US"/>
          </a:p>
        </p:txBody>
      </p:sp>
      <p:sp>
        <p:nvSpPr>
          <p:cNvPr id="3" name="Footer Placeholder 2">
            <a:extLst>
              <a:ext uri="{FF2B5EF4-FFF2-40B4-BE49-F238E27FC236}">
                <a16:creationId xmlns:a16="http://schemas.microsoft.com/office/drawing/2014/main" id="{BA351051-DFC0-644F-B936-64D3ACAF27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F68BA1-EB6B-1F40-877B-ED4247A303DE}"/>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2828972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6EC37-030F-4746-A5AB-24F0E80104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D5F978-03F5-AF4A-8E32-2C9F6F3220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76E027-039D-2A42-BCAC-4EA851050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6176553-7780-6F4D-9823-430C6D3AF420}"/>
              </a:ext>
            </a:extLst>
          </p:cNvPr>
          <p:cNvSpPr>
            <a:spLocks noGrp="1"/>
          </p:cNvSpPr>
          <p:nvPr>
            <p:ph type="dt" sz="half" idx="10"/>
          </p:nvPr>
        </p:nvSpPr>
        <p:spPr/>
        <p:txBody>
          <a:bodyPr/>
          <a:lstStyle/>
          <a:p>
            <a:fld id="{984727CD-B11E-2D4C-B5B3-F9078B93A69B}" type="datetimeFigureOut">
              <a:rPr lang="en-US" smtClean="0"/>
              <a:t>10/11/18</a:t>
            </a:fld>
            <a:endParaRPr lang="en-US"/>
          </a:p>
        </p:txBody>
      </p:sp>
      <p:sp>
        <p:nvSpPr>
          <p:cNvPr id="6" name="Footer Placeholder 5">
            <a:extLst>
              <a:ext uri="{FF2B5EF4-FFF2-40B4-BE49-F238E27FC236}">
                <a16:creationId xmlns:a16="http://schemas.microsoft.com/office/drawing/2014/main" id="{F5BCC717-8087-1644-95DF-FA7CAC6FCC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9B42-0864-4D42-B9C0-B28628D3937C}"/>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2052357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9EA5-2AED-2B4A-AE6A-8D86DFAD51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8DD901-153D-F94E-8B1D-C69A6507B3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F340CD-6DD3-9C4B-BB39-A66829A2DE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A48E29-8F66-0A4C-9435-81BDC8AB91F1}"/>
              </a:ext>
            </a:extLst>
          </p:cNvPr>
          <p:cNvSpPr>
            <a:spLocks noGrp="1"/>
          </p:cNvSpPr>
          <p:nvPr>
            <p:ph type="dt" sz="half" idx="10"/>
          </p:nvPr>
        </p:nvSpPr>
        <p:spPr/>
        <p:txBody>
          <a:bodyPr/>
          <a:lstStyle/>
          <a:p>
            <a:fld id="{984727CD-B11E-2D4C-B5B3-F9078B93A69B}" type="datetimeFigureOut">
              <a:rPr lang="en-US" smtClean="0"/>
              <a:t>10/11/18</a:t>
            </a:fld>
            <a:endParaRPr lang="en-US"/>
          </a:p>
        </p:txBody>
      </p:sp>
      <p:sp>
        <p:nvSpPr>
          <p:cNvPr id="6" name="Footer Placeholder 5">
            <a:extLst>
              <a:ext uri="{FF2B5EF4-FFF2-40B4-BE49-F238E27FC236}">
                <a16:creationId xmlns:a16="http://schemas.microsoft.com/office/drawing/2014/main" id="{69594707-8A6F-0C42-9C14-ACFD5E96D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C8868A-627E-2B43-B3B6-97AB6921C103}"/>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269492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C2760E-E18E-084F-BF93-D5C5B1675A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5008EF-CAF0-C844-A801-DE6524DC43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681043-DAE5-304D-8828-2816114EE7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4727CD-B11E-2D4C-B5B3-F9078B93A69B}" type="datetimeFigureOut">
              <a:rPr lang="en-US" smtClean="0"/>
              <a:t>10/11/18</a:t>
            </a:fld>
            <a:endParaRPr lang="en-US"/>
          </a:p>
        </p:txBody>
      </p:sp>
      <p:sp>
        <p:nvSpPr>
          <p:cNvPr id="5" name="Footer Placeholder 4">
            <a:extLst>
              <a:ext uri="{FF2B5EF4-FFF2-40B4-BE49-F238E27FC236}">
                <a16:creationId xmlns:a16="http://schemas.microsoft.com/office/drawing/2014/main" id="{EF9C4572-E195-0D49-AA43-06BD150B8B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4207A2-07A4-4944-A8DC-27C802BCE7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142CF-B644-C240-8EDE-EFF4B722ECD2}" type="slidenum">
              <a:rPr lang="en-US" smtClean="0"/>
              <a:t>‹#›</a:t>
            </a:fld>
            <a:endParaRPr lang="en-US"/>
          </a:p>
        </p:txBody>
      </p:sp>
    </p:spTree>
    <p:extLst>
      <p:ext uri="{BB962C8B-B14F-4D97-AF65-F5344CB8AC3E}">
        <p14:creationId xmlns:p14="http://schemas.microsoft.com/office/powerpoint/2010/main" val="1635434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DBD77-C4AD-214C-B40E-7F404050E2DC}"/>
              </a:ext>
            </a:extLst>
          </p:cNvPr>
          <p:cNvSpPr/>
          <p:nvPr/>
        </p:nvSpPr>
        <p:spPr>
          <a:xfrm>
            <a:off x="156411" y="120316"/>
            <a:ext cx="11863136" cy="6593305"/>
          </a:xfrm>
          <a:prstGeom prst="rect">
            <a:avLst/>
          </a:prstGeom>
          <a:blipFill>
            <a:blip r:embed="rId2"/>
            <a:stretch>
              <a:fillRect/>
            </a:stretch>
          </a:blipFill>
          <a:ln>
            <a:solidFill>
              <a:schemeClr val="tx1"/>
            </a:solidFill>
          </a:ln>
          <a:effectLst>
            <a:glow rad="127000">
              <a:srgbClr val="0177A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92BBFF83-B04D-934A-8858-70B0950B9077}"/>
              </a:ext>
            </a:extLst>
          </p:cNvPr>
          <p:cNvSpPr>
            <a:spLocks noGrp="1"/>
          </p:cNvSpPr>
          <p:nvPr>
            <p:ph type="subTitle" idx="1"/>
          </p:nvPr>
        </p:nvSpPr>
        <p:spPr>
          <a:xfrm>
            <a:off x="1630279" y="2254795"/>
            <a:ext cx="8915400" cy="2803358"/>
          </a:xfrm>
        </p:spPr>
        <p:txBody>
          <a:bodyPr>
            <a:normAutofit/>
          </a:bodyPr>
          <a:lstStyle/>
          <a:p>
            <a:r>
              <a:rPr lang="en-US" b="1" dirty="0"/>
              <a:t>Created &amp; Developed </a:t>
            </a:r>
          </a:p>
          <a:p>
            <a:r>
              <a:rPr lang="en-US" b="1" dirty="0"/>
              <a:t>by:</a:t>
            </a:r>
          </a:p>
          <a:p>
            <a:r>
              <a:rPr lang="en-US" b="1" dirty="0"/>
              <a:t>Justin Kunz</a:t>
            </a:r>
          </a:p>
          <a:p>
            <a:r>
              <a:rPr lang="en-US" b="1" dirty="0"/>
              <a:t>Mary Brown </a:t>
            </a:r>
          </a:p>
          <a:p>
            <a:r>
              <a:rPr lang="en-US" b="1" dirty="0"/>
              <a:t>Stephen Brown </a:t>
            </a:r>
          </a:p>
          <a:p>
            <a:r>
              <a:rPr lang="en-US" b="1" dirty="0"/>
              <a:t>Ingrid R Rowe</a:t>
            </a:r>
          </a:p>
        </p:txBody>
      </p:sp>
      <p:pic>
        <p:nvPicPr>
          <p:cNvPr id="6" name="Picture 5">
            <a:extLst>
              <a:ext uri="{FF2B5EF4-FFF2-40B4-BE49-F238E27FC236}">
                <a16:creationId xmlns:a16="http://schemas.microsoft.com/office/drawing/2014/main" id="{766A883F-03CE-2F48-AB88-62DB34B249F5}"/>
              </a:ext>
            </a:extLst>
          </p:cNvPr>
          <p:cNvPicPr>
            <a:picLocks noChangeAspect="1"/>
          </p:cNvPicPr>
          <p:nvPr/>
        </p:nvPicPr>
        <p:blipFill rotWithShape="1">
          <a:blip r:embed="rId3"/>
          <a:srcRect l="32596" t="16251" r="43837" b="69791"/>
          <a:stretch/>
        </p:blipFill>
        <p:spPr>
          <a:xfrm>
            <a:off x="4643437" y="903186"/>
            <a:ext cx="2871788" cy="1063038"/>
          </a:xfrm>
          <a:prstGeom prst="rect">
            <a:avLst/>
          </a:prstGeom>
        </p:spPr>
      </p:pic>
    </p:spTree>
    <p:extLst>
      <p:ext uri="{BB962C8B-B14F-4D97-AF65-F5344CB8AC3E}">
        <p14:creationId xmlns:p14="http://schemas.microsoft.com/office/powerpoint/2010/main" val="2058973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DBD77-C4AD-214C-B40E-7F404050E2DC}"/>
              </a:ext>
            </a:extLst>
          </p:cNvPr>
          <p:cNvSpPr/>
          <p:nvPr/>
        </p:nvSpPr>
        <p:spPr>
          <a:xfrm>
            <a:off x="156411" y="120316"/>
            <a:ext cx="11863136" cy="6593305"/>
          </a:xfrm>
          <a:prstGeom prst="rect">
            <a:avLst/>
          </a:prstGeom>
          <a:blipFill>
            <a:blip r:embed="rId2"/>
            <a:stretch>
              <a:fillRect/>
            </a:stretch>
          </a:blipFill>
          <a:ln>
            <a:solidFill>
              <a:schemeClr val="tx1"/>
            </a:solidFill>
          </a:ln>
          <a:effectLst>
            <a:glow rad="127000">
              <a:srgbClr val="0177A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BE408867-8A03-354F-9613-0E44DF12A6FC}"/>
              </a:ext>
            </a:extLst>
          </p:cNvPr>
          <p:cNvSpPr>
            <a:spLocks noGrp="1"/>
          </p:cNvSpPr>
          <p:nvPr>
            <p:ph type="ctrTitle"/>
          </p:nvPr>
        </p:nvSpPr>
        <p:spPr>
          <a:xfrm>
            <a:off x="1338263" y="297283"/>
            <a:ext cx="9144000" cy="1010434"/>
          </a:xfrm>
        </p:spPr>
        <p:txBody>
          <a:bodyPr/>
          <a:lstStyle/>
          <a:p>
            <a:r>
              <a:rPr lang="en-US" dirty="0">
                <a:latin typeface="+mn-lt"/>
              </a:rPr>
              <a:t>An Introduction to</a:t>
            </a:r>
          </a:p>
        </p:txBody>
      </p:sp>
      <p:sp>
        <p:nvSpPr>
          <p:cNvPr id="8" name="Subtitle 7">
            <a:extLst>
              <a:ext uri="{FF2B5EF4-FFF2-40B4-BE49-F238E27FC236}">
                <a16:creationId xmlns:a16="http://schemas.microsoft.com/office/drawing/2014/main" id="{4796E6B9-A313-6E43-9DF4-BB1CFB86195B}"/>
              </a:ext>
            </a:extLst>
          </p:cNvPr>
          <p:cNvSpPr>
            <a:spLocks noGrp="1"/>
          </p:cNvSpPr>
          <p:nvPr>
            <p:ph type="subTitle" idx="1"/>
          </p:nvPr>
        </p:nvSpPr>
        <p:spPr>
          <a:xfrm>
            <a:off x="1515978" y="3182787"/>
            <a:ext cx="9144000" cy="2147201"/>
          </a:xfrm>
        </p:spPr>
        <p:txBody>
          <a:bodyPr>
            <a:normAutofit/>
          </a:bodyPr>
          <a:lstStyle/>
          <a:p>
            <a:r>
              <a:rPr lang="en-US" b="1" dirty="0" err="1"/>
              <a:t>myBrella</a:t>
            </a:r>
            <a:r>
              <a:rPr lang="en-US" b="1" dirty="0"/>
              <a:t> is an application that allows the user to get weather data tailored to what they want. </a:t>
            </a:r>
            <a:r>
              <a:rPr lang="en-US" b="1" dirty="0" err="1"/>
              <a:t>myBrella</a:t>
            </a:r>
            <a:r>
              <a:rPr lang="en-US" b="1" dirty="0"/>
              <a:t> features make it easy for the user to get custom notifications and alerts that help you stay informed without having to check the app. For example, if the user wants to know if there will be rain on a particular day, they can set a specific time they wish to receive a weather alert for rain and prepare for it.</a:t>
            </a:r>
          </a:p>
          <a:p>
            <a:endParaRPr lang="en-US" dirty="0"/>
          </a:p>
          <a:p>
            <a:endParaRPr lang="en-US" dirty="0"/>
          </a:p>
        </p:txBody>
      </p:sp>
      <p:pic>
        <p:nvPicPr>
          <p:cNvPr id="5" name="Picture 4">
            <a:extLst>
              <a:ext uri="{FF2B5EF4-FFF2-40B4-BE49-F238E27FC236}">
                <a16:creationId xmlns:a16="http://schemas.microsoft.com/office/drawing/2014/main" id="{5A84E1C7-F38B-394F-9FBF-72FCEFB2DEA7}"/>
              </a:ext>
            </a:extLst>
          </p:cNvPr>
          <p:cNvPicPr>
            <a:picLocks noChangeAspect="1"/>
          </p:cNvPicPr>
          <p:nvPr/>
        </p:nvPicPr>
        <p:blipFill rotWithShape="1">
          <a:blip r:embed="rId3"/>
          <a:srcRect l="32596" t="16251" r="43837" b="69791"/>
          <a:stretch/>
        </p:blipFill>
        <p:spPr>
          <a:xfrm>
            <a:off x="4300850" y="1199643"/>
            <a:ext cx="3574257" cy="1323068"/>
          </a:xfrm>
          <a:prstGeom prst="rect">
            <a:avLst/>
          </a:prstGeom>
        </p:spPr>
      </p:pic>
    </p:spTree>
    <p:extLst>
      <p:ext uri="{BB962C8B-B14F-4D97-AF65-F5344CB8AC3E}">
        <p14:creationId xmlns:p14="http://schemas.microsoft.com/office/powerpoint/2010/main" val="1889021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DBD77-C4AD-214C-B40E-7F404050E2DC}"/>
              </a:ext>
            </a:extLst>
          </p:cNvPr>
          <p:cNvSpPr/>
          <p:nvPr/>
        </p:nvSpPr>
        <p:spPr>
          <a:xfrm>
            <a:off x="156411" y="305385"/>
            <a:ext cx="11863136" cy="6593305"/>
          </a:xfrm>
          <a:prstGeom prst="rect">
            <a:avLst/>
          </a:prstGeom>
          <a:blipFill>
            <a:blip r:embed="rId2"/>
            <a:stretch>
              <a:fillRect/>
            </a:stretch>
          </a:blipFill>
          <a:ln>
            <a:solidFill>
              <a:schemeClr val="tx1"/>
            </a:solidFill>
          </a:ln>
          <a:effectLst>
            <a:glow rad="127000">
              <a:srgbClr val="0177A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C7F56BA8-C997-E045-A8A5-9C7B67A1F48B}"/>
              </a:ext>
            </a:extLst>
          </p:cNvPr>
          <p:cNvSpPr>
            <a:spLocks noGrp="1"/>
          </p:cNvSpPr>
          <p:nvPr>
            <p:ph type="ctrTitle"/>
          </p:nvPr>
        </p:nvSpPr>
        <p:spPr>
          <a:xfrm>
            <a:off x="1338262" y="357187"/>
            <a:ext cx="9144000" cy="923925"/>
          </a:xfrm>
        </p:spPr>
        <p:txBody>
          <a:bodyPr/>
          <a:lstStyle/>
          <a:p>
            <a:r>
              <a:rPr lang="en-US" dirty="0">
                <a:latin typeface="+mn-lt"/>
              </a:rPr>
              <a:t>Introduction continued</a:t>
            </a:r>
          </a:p>
        </p:txBody>
      </p:sp>
      <p:sp>
        <p:nvSpPr>
          <p:cNvPr id="8" name="Subtitle 7">
            <a:extLst>
              <a:ext uri="{FF2B5EF4-FFF2-40B4-BE49-F238E27FC236}">
                <a16:creationId xmlns:a16="http://schemas.microsoft.com/office/drawing/2014/main" id="{923BE8EB-C4DE-1D48-A6CB-B0D728113870}"/>
              </a:ext>
            </a:extLst>
          </p:cNvPr>
          <p:cNvSpPr>
            <a:spLocks noGrp="1"/>
          </p:cNvSpPr>
          <p:nvPr>
            <p:ph type="subTitle" idx="1"/>
          </p:nvPr>
        </p:nvSpPr>
        <p:spPr>
          <a:xfrm>
            <a:off x="1523999" y="1332913"/>
            <a:ext cx="9641306" cy="5164139"/>
          </a:xfrm>
        </p:spPr>
        <p:txBody>
          <a:bodyPr>
            <a:normAutofit fontScale="92500"/>
          </a:bodyPr>
          <a:lstStyle/>
          <a:p>
            <a:pPr algn="l"/>
            <a:r>
              <a:rPr lang="en-US" b="1" u="sng" dirty="0"/>
              <a:t>Problems:</a:t>
            </a:r>
          </a:p>
          <a:p>
            <a:pPr algn="l"/>
            <a:r>
              <a:rPr lang="en-US" b="1" dirty="0"/>
              <a:t>1.   Never know when its raining until its too late</a:t>
            </a:r>
          </a:p>
          <a:p>
            <a:pPr algn="l"/>
            <a:r>
              <a:rPr lang="en-US" b="1" dirty="0"/>
              <a:t>2.  Weather notifications clutter my message inbox with traditional weather apps</a:t>
            </a:r>
          </a:p>
          <a:p>
            <a:pPr algn="l"/>
            <a:r>
              <a:rPr lang="en-US" b="1" dirty="0"/>
              <a:t>3.   I never receive the notifications on time</a:t>
            </a:r>
          </a:p>
          <a:p>
            <a:pPr algn="l"/>
            <a:r>
              <a:rPr lang="en-US" b="1" dirty="0"/>
              <a:t>4.  I can’t plan my day accordingly </a:t>
            </a:r>
          </a:p>
          <a:p>
            <a:endParaRPr lang="en-US" b="1" u="sng" dirty="0"/>
          </a:p>
          <a:p>
            <a:endParaRPr lang="en-US" b="1" u="sng" dirty="0"/>
          </a:p>
          <a:p>
            <a:endParaRPr lang="en-US" b="1" u="sng" dirty="0"/>
          </a:p>
          <a:p>
            <a:pPr algn="l"/>
            <a:r>
              <a:rPr lang="en-US" b="1" u="sng" dirty="0"/>
              <a:t>Solutions</a:t>
            </a:r>
          </a:p>
          <a:p>
            <a:pPr marL="457200" indent="-457200" algn="l">
              <a:buAutoNum type="arabicPeriod"/>
            </a:pPr>
            <a:r>
              <a:rPr lang="en-US" b="1" dirty="0"/>
              <a:t>Allow user to customize the time they want notifications</a:t>
            </a:r>
          </a:p>
          <a:p>
            <a:pPr marL="457200" indent="-457200" algn="l">
              <a:buAutoNum type="arabicPeriod"/>
            </a:pPr>
            <a:r>
              <a:rPr lang="en-US" b="1" dirty="0"/>
              <a:t>Allow user to specify which weather notification they receive</a:t>
            </a:r>
          </a:p>
          <a:p>
            <a:pPr marL="457200" indent="-457200" algn="l">
              <a:buAutoNum type="arabicPeriod"/>
            </a:pPr>
            <a:r>
              <a:rPr lang="en-US" b="1" dirty="0"/>
              <a:t>Gives user flexibility to prepare for their day based on weather</a:t>
            </a:r>
          </a:p>
        </p:txBody>
      </p:sp>
    </p:spTree>
    <p:extLst>
      <p:ext uri="{BB962C8B-B14F-4D97-AF65-F5344CB8AC3E}">
        <p14:creationId xmlns:p14="http://schemas.microsoft.com/office/powerpoint/2010/main" val="3055228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CF51D5C6-5005-7547-A86F-255176866FDD}"/>
              </a:ext>
            </a:extLst>
          </p:cNvPr>
          <p:cNvSpPr>
            <a:spLocks noGrp="1"/>
          </p:cNvSpPr>
          <p:nvPr>
            <p:ph type="subTitle" idx="1"/>
          </p:nvPr>
        </p:nvSpPr>
        <p:spPr/>
        <p:txBody>
          <a:bodyPr/>
          <a:lstStyle/>
          <a:p>
            <a:endParaRPr lang="en-US"/>
          </a:p>
        </p:txBody>
      </p:sp>
      <p:pic>
        <p:nvPicPr>
          <p:cNvPr id="13" name="Picture 12">
            <a:extLst>
              <a:ext uri="{FF2B5EF4-FFF2-40B4-BE49-F238E27FC236}">
                <a16:creationId xmlns:a16="http://schemas.microsoft.com/office/drawing/2014/main" id="{9F5CC5D8-C88A-964A-B9AE-9321C791E657}"/>
              </a:ext>
            </a:extLst>
          </p:cNvPr>
          <p:cNvPicPr>
            <a:picLocks noChangeAspect="1"/>
          </p:cNvPicPr>
          <p:nvPr/>
        </p:nvPicPr>
        <p:blipFill rotWithShape="1">
          <a:blip r:embed="rId3"/>
          <a:srcRect t="8958" r="868"/>
          <a:stretch/>
        </p:blipFill>
        <p:spPr>
          <a:xfrm>
            <a:off x="377262" y="167926"/>
            <a:ext cx="11338488" cy="6508233"/>
          </a:xfrm>
          <a:prstGeom prst="rect">
            <a:avLst/>
          </a:prstGeom>
          <a:ln w="15875">
            <a:solidFill>
              <a:schemeClr val="tx1"/>
            </a:solidFill>
          </a:ln>
          <a:effectLst>
            <a:glow rad="127000">
              <a:srgbClr val="0177AF"/>
            </a:glow>
          </a:effectLst>
        </p:spPr>
      </p:pic>
    </p:spTree>
    <p:extLst>
      <p:ext uri="{BB962C8B-B14F-4D97-AF65-F5344CB8AC3E}">
        <p14:creationId xmlns:p14="http://schemas.microsoft.com/office/powerpoint/2010/main" val="451318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A3BD3CF-2433-0042-996C-E406FC2B9603}"/>
              </a:ext>
            </a:extLst>
          </p:cNvPr>
          <p:cNvSpPr/>
          <p:nvPr/>
        </p:nvSpPr>
        <p:spPr>
          <a:xfrm>
            <a:off x="156411" y="120316"/>
            <a:ext cx="11863136" cy="6593305"/>
          </a:xfrm>
          <a:prstGeom prst="rect">
            <a:avLst/>
          </a:prstGeom>
          <a:blipFill>
            <a:blip r:embed="rId3"/>
            <a:stretch>
              <a:fillRect/>
            </a:stretch>
          </a:blipFill>
          <a:ln>
            <a:solidFill>
              <a:schemeClr val="tx1"/>
            </a:solidFill>
          </a:ln>
          <a:effectLst>
            <a:glow rad="127000">
              <a:srgbClr val="0177A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72F05611-0782-694B-A3C4-21E10A17ADFA}"/>
              </a:ext>
            </a:extLst>
          </p:cNvPr>
          <p:cNvPicPr>
            <a:picLocks noChangeAspect="1"/>
          </p:cNvPicPr>
          <p:nvPr/>
        </p:nvPicPr>
        <p:blipFill>
          <a:blip r:embed="rId4"/>
          <a:stretch>
            <a:fillRect/>
          </a:stretch>
        </p:blipFill>
        <p:spPr>
          <a:xfrm>
            <a:off x="1122947" y="1517983"/>
            <a:ext cx="3683000" cy="2387600"/>
          </a:xfrm>
          <a:prstGeom prst="rect">
            <a:avLst/>
          </a:prstGeom>
          <a:ln w="12700">
            <a:solidFill>
              <a:schemeClr val="tx1"/>
            </a:solidFill>
          </a:ln>
          <a:effectLst>
            <a:glow rad="127000">
              <a:schemeClr val="accent1">
                <a:alpha val="40000"/>
              </a:schemeClr>
            </a:glow>
            <a:outerShdw blurRad="50800" dist="50800" dir="5400000" algn="ctr" rotWithShape="0">
              <a:srgbClr val="0177AF"/>
            </a:outerShdw>
          </a:effectLst>
        </p:spPr>
      </p:pic>
      <p:pic>
        <p:nvPicPr>
          <p:cNvPr id="5" name="Picture 4">
            <a:extLst>
              <a:ext uri="{FF2B5EF4-FFF2-40B4-BE49-F238E27FC236}">
                <a16:creationId xmlns:a16="http://schemas.microsoft.com/office/drawing/2014/main" id="{E2B26D26-DC92-4B42-B466-340CE9956AEF}"/>
              </a:ext>
            </a:extLst>
          </p:cNvPr>
          <p:cNvPicPr>
            <a:picLocks noChangeAspect="1"/>
          </p:cNvPicPr>
          <p:nvPr/>
        </p:nvPicPr>
        <p:blipFill>
          <a:blip r:embed="rId5"/>
          <a:stretch>
            <a:fillRect/>
          </a:stretch>
        </p:blipFill>
        <p:spPr>
          <a:xfrm>
            <a:off x="7394073" y="1766680"/>
            <a:ext cx="3708400" cy="1371600"/>
          </a:xfrm>
          <a:prstGeom prst="rect">
            <a:avLst/>
          </a:prstGeom>
          <a:ln w="12700">
            <a:solidFill>
              <a:schemeClr val="tx1"/>
            </a:solidFill>
          </a:ln>
          <a:effectLst>
            <a:glow rad="127000">
              <a:schemeClr val="accent1">
                <a:alpha val="40000"/>
              </a:schemeClr>
            </a:glow>
            <a:outerShdw blurRad="50800" dist="50800" dir="5400000" algn="ctr" rotWithShape="0">
              <a:srgbClr val="0177AF"/>
            </a:outerShdw>
          </a:effectLst>
        </p:spPr>
      </p:pic>
      <p:pic>
        <p:nvPicPr>
          <p:cNvPr id="10" name="Picture 9">
            <a:extLst>
              <a:ext uri="{FF2B5EF4-FFF2-40B4-BE49-F238E27FC236}">
                <a16:creationId xmlns:a16="http://schemas.microsoft.com/office/drawing/2014/main" id="{DE431BB5-3B68-D74D-9224-19BC86D4712A}"/>
              </a:ext>
            </a:extLst>
          </p:cNvPr>
          <p:cNvPicPr>
            <a:picLocks noChangeAspect="1"/>
          </p:cNvPicPr>
          <p:nvPr/>
        </p:nvPicPr>
        <p:blipFill>
          <a:blip r:embed="rId6"/>
          <a:stretch>
            <a:fillRect/>
          </a:stretch>
        </p:blipFill>
        <p:spPr>
          <a:xfrm>
            <a:off x="4534484" y="4685298"/>
            <a:ext cx="3683000" cy="1524000"/>
          </a:xfrm>
          <a:prstGeom prst="rect">
            <a:avLst/>
          </a:prstGeom>
          <a:ln w="12700">
            <a:solidFill>
              <a:schemeClr val="tx1"/>
            </a:solidFill>
          </a:ln>
          <a:effectLst>
            <a:glow rad="127000">
              <a:schemeClr val="accent1">
                <a:alpha val="40000"/>
              </a:schemeClr>
            </a:glow>
            <a:outerShdw blurRad="50800" dist="50800" dir="5400000" algn="ctr" rotWithShape="0">
              <a:srgbClr val="2394C6"/>
            </a:outerShdw>
          </a:effectLst>
        </p:spPr>
      </p:pic>
      <p:sp>
        <p:nvSpPr>
          <p:cNvPr id="12" name="Title 5">
            <a:extLst>
              <a:ext uri="{FF2B5EF4-FFF2-40B4-BE49-F238E27FC236}">
                <a16:creationId xmlns:a16="http://schemas.microsoft.com/office/drawing/2014/main" id="{B78DEAE6-C86A-0449-949A-0FCC26374DBA}"/>
              </a:ext>
            </a:extLst>
          </p:cNvPr>
          <p:cNvSpPr>
            <a:spLocks noGrp="1"/>
          </p:cNvSpPr>
          <p:nvPr>
            <p:ph type="ctrTitle"/>
          </p:nvPr>
        </p:nvSpPr>
        <p:spPr>
          <a:xfrm>
            <a:off x="1338262" y="357187"/>
            <a:ext cx="9144000" cy="923925"/>
          </a:xfrm>
        </p:spPr>
        <p:txBody>
          <a:bodyPr/>
          <a:lstStyle/>
          <a:p>
            <a:r>
              <a:rPr lang="en-US" dirty="0">
                <a:latin typeface="+mn-lt"/>
              </a:rPr>
              <a:t>Push Notification Samples</a:t>
            </a:r>
          </a:p>
        </p:txBody>
      </p:sp>
    </p:spTree>
    <p:extLst>
      <p:ext uri="{BB962C8B-B14F-4D97-AF65-F5344CB8AC3E}">
        <p14:creationId xmlns:p14="http://schemas.microsoft.com/office/powerpoint/2010/main" val="2756858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DBD77-C4AD-214C-B40E-7F404050E2DC}"/>
              </a:ext>
            </a:extLst>
          </p:cNvPr>
          <p:cNvSpPr/>
          <p:nvPr/>
        </p:nvSpPr>
        <p:spPr>
          <a:xfrm>
            <a:off x="156411" y="120316"/>
            <a:ext cx="11863136" cy="6593305"/>
          </a:xfrm>
          <a:prstGeom prst="rect">
            <a:avLst/>
          </a:prstGeom>
          <a:blipFill>
            <a:blip r:embed="rId2"/>
            <a:stretch>
              <a:fillRect/>
            </a:stretch>
          </a:blipFill>
          <a:ln>
            <a:solidFill>
              <a:schemeClr val="tx1"/>
            </a:solidFill>
          </a:ln>
          <a:effectLst>
            <a:glow rad="127000">
              <a:srgbClr val="0177A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C7F56BA8-C997-E045-A8A5-9C7B67A1F48B}"/>
              </a:ext>
            </a:extLst>
          </p:cNvPr>
          <p:cNvSpPr>
            <a:spLocks noGrp="1"/>
          </p:cNvSpPr>
          <p:nvPr>
            <p:ph type="ctrTitle"/>
          </p:nvPr>
        </p:nvSpPr>
        <p:spPr>
          <a:xfrm>
            <a:off x="1338262" y="357187"/>
            <a:ext cx="9144000" cy="923925"/>
          </a:xfrm>
        </p:spPr>
        <p:txBody>
          <a:bodyPr/>
          <a:lstStyle/>
          <a:p>
            <a:r>
              <a:rPr lang="en-US" dirty="0">
                <a:latin typeface="+mn-lt"/>
              </a:rPr>
              <a:t>Technologies Used</a:t>
            </a:r>
          </a:p>
        </p:txBody>
      </p:sp>
      <p:sp>
        <p:nvSpPr>
          <p:cNvPr id="8" name="Subtitle 7">
            <a:extLst>
              <a:ext uri="{FF2B5EF4-FFF2-40B4-BE49-F238E27FC236}">
                <a16:creationId xmlns:a16="http://schemas.microsoft.com/office/drawing/2014/main" id="{923BE8EB-C4DE-1D48-A6CB-B0D728113870}"/>
              </a:ext>
            </a:extLst>
          </p:cNvPr>
          <p:cNvSpPr>
            <a:spLocks noGrp="1"/>
          </p:cNvSpPr>
          <p:nvPr>
            <p:ph type="subTitle" idx="1"/>
          </p:nvPr>
        </p:nvSpPr>
        <p:spPr>
          <a:xfrm>
            <a:off x="910209" y="1527507"/>
            <a:ext cx="9773653" cy="4385762"/>
          </a:xfrm>
        </p:spPr>
        <p:txBody>
          <a:bodyPr>
            <a:normAutofit/>
          </a:bodyPr>
          <a:lstStyle/>
          <a:p>
            <a:r>
              <a:rPr lang="en-US" b="1" dirty="0"/>
              <a:t>Bootstrap</a:t>
            </a:r>
          </a:p>
          <a:p>
            <a:r>
              <a:rPr lang="en-US" b="1" dirty="0"/>
              <a:t>Firebase</a:t>
            </a:r>
          </a:p>
          <a:p>
            <a:r>
              <a:rPr lang="en-US" b="1"/>
              <a:t>App Script</a:t>
            </a:r>
            <a:endParaRPr lang="en-US" b="1" dirty="0"/>
          </a:p>
          <a:p>
            <a:r>
              <a:rPr lang="en-US" b="1" dirty="0"/>
              <a:t>Html/CSS</a:t>
            </a:r>
          </a:p>
          <a:p>
            <a:r>
              <a:rPr lang="en-US" b="1" dirty="0"/>
              <a:t>Java script/</a:t>
            </a:r>
            <a:r>
              <a:rPr lang="en-US" b="1" dirty="0" err="1"/>
              <a:t>Jquery</a:t>
            </a:r>
            <a:endParaRPr lang="en-US" b="1" dirty="0"/>
          </a:p>
          <a:p>
            <a:r>
              <a:rPr lang="en-US" b="1" dirty="0"/>
              <a:t>Open Weather API</a:t>
            </a:r>
          </a:p>
          <a:p>
            <a:r>
              <a:rPr lang="en-US" b="1" dirty="0"/>
              <a:t>Zip API</a:t>
            </a:r>
          </a:p>
          <a:p>
            <a:r>
              <a:rPr lang="en-US" b="1" dirty="0"/>
              <a:t>Twilio API</a:t>
            </a:r>
          </a:p>
          <a:p>
            <a:endParaRPr lang="en-US" b="1" dirty="0"/>
          </a:p>
          <a:p>
            <a:endParaRPr lang="en-US" b="1" dirty="0"/>
          </a:p>
        </p:txBody>
      </p:sp>
    </p:spTree>
    <p:extLst>
      <p:ext uri="{BB962C8B-B14F-4D97-AF65-F5344CB8AC3E}">
        <p14:creationId xmlns:p14="http://schemas.microsoft.com/office/powerpoint/2010/main" val="4234833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DBD77-C4AD-214C-B40E-7F404050E2DC}"/>
              </a:ext>
            </a:extLst>
          </p:cNvPr>
          <p:cNvSpPr/>
          <p:nvPr/>
        </p:nvSpPr>
        <p:spPr>
          <a:xfrm>
            <a:off x="132348" y="264695"/>
            <a:ext cx="11863136" cy="6593305"/>
          </a:xfrm>
          <a:prstGeom prst="rect">
            <a:avLst/>
          </a:prstGeom>
          <a:blipFill>
            <a:blip r:embed="rId2"/>
            <a:stretch>
              <a:fillRect/>
            </a:stretch>
          </a:blipFill>
          <a:ln>
            <a:solidFill>
              <a:schemeClr val="tx1"/>
            </a:solidFill>
          </a:ln>
          <a:effectLst>
            <a:glow rad="127000">
              <a:srgbClr val="0177A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C7F56BA8-C997-E045-A8A5-9C7B67A1F48B}"/>
              </a:ext>
            </a:extLst>
          </p:cNvPr>
          <p:cNvSpPr>
            <a:spLocks noGrp="1"/>
          </p:cNvSpPr>
          <p:nvPr>
            <p:ph type="ctrTitle"/>
          </p:nvPr>
        </p:nvSpPr>
        <p:spPr>
          <a:xfrm>
            <a:off x="1362325" y="1993482"/>
            <a:ext cx="9144000" cy="923925"/>
          </a:xfrm>
        </p:spPr>
        <p:txBody>
          <a:bodyPr/>
          <a:lstStyle/>
          <a:p>
            <a:r>
              <a:rPr lang="en-US" dirty="0">
                <a:latin typeface="+mn-lt"/>
              </a:rPr>
              <a:t>LIVE DEMO</a:t>
            </a:r>
          </a:p>
        </p:txBody>
      </p:sp>
      <p:sp>
        <p:nvSpPr>
          <p:cNvPr id="8" name="Subtitle 7">
            <a:extLst>
              <a:ext uri="{FF2B5EF4-FFF2-40B4-BE49-F238E27FC236}">
                <a16:creationId xmlns:a16="http://schemas.microsoft.com/office/drawing/2014/main" id="{923BE8EB-C4DE-1D48-A6CB-B0D728113870}"/>
              </a:ext>
            </a:extLst>
          </p:cNvPr>
          <p:cNvSpPr>
            <a:spLocks noGrp="1"/>
          </p:cNvSpPr>
          <p:nvPr>
            <p:ph type="subTitle" idx="1"/>
          </p:nvPr>
        </p:nvSpPr>
        <p:spPr>
          <a:xfrm>
            <a:off x="1523999" y="1281112"/>
            <a:ext cx="9773653" cy="4385762"/>
          </a:xfrm>
        </p:spPr>
        <p:txBody>
          <a:bodyPr>
            <a:normAutofit/>
          </a:bodyPr>
          <a:lstStyle/>
          <a:p>
            <a:endParaRPr lang="en-US" b="1" dirty="0"/>
          </a:p>
          <a:p>
            <a:endParaRPr lang="en-US" b="1" dirty="0"/>
          </a:p>
        </p:txBody>
      </p:sp>
    </p:spTree>
    <p:extLst>
      <p:ext uri="{BB962C8B-B14F-4D97-AF65-F5344CB8AC3E}">
        <p14:creationId xmlns:p14="http://schemas.microsoft.com/office/powerpoint/2010/main" val="3162402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DBD77-C4AD-214C-B40E-7F404050E2DC}"/>
              </a:ext>
            </a:extLst>
          </p:cNvPr>
          <p:cNvSpPr/>
          <p:nvPr/>
        </p:nvSpPr>
        <p:spPr>
          <a:xfrm>
            <a:off x="156411" y="120316"/>
            <a:ext cx="11863136" cy="6593305"/>
          </a:xfrm>
          <a:prstGeom prst="rect">
            <a:avLst/>
          </a:prstGeom>
          <a:blipFill>
            <a:blip r:embed="rId2"/>
            <a:stretch>
              <a:fillRect/>
            </a:stretch>
          </a:blipFill>
          <a:ln>
            <a:solidFill>
              <a:schemeClr val="tx1"/>
            </a:solidFill>
          </a:ln>
          <a:effectLst>
            <a:glow rad="127000">
              <a:srgbClr val="0177A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C7F56BA8-C997-E045-A8A5-9C7B67A1F48B}"/>
              </a:ext>
            </a:extLst>
          </p:cNvPr>
          <p:cNvSpPr>
            <a:spLocks noGrp="1"/>
          </p:cNvSpPr>
          <p:nvPr>
            <p:ph type="ctrTitle"/>
          </p:nvPr>
        </p:nvSpPr>
        <p:spPr>
          <a:xfrm>
            <a:off x="1338262" y="357187"/>
            <a:ext cx="9144000" cy="923925"/>
          </a:xfrm>
        </p:spPr>
        <p:txBody>
          <a:bodyPr/>
          <a:lstStyle/>
          <a:p>
            <a:r>
              <a:rPr lang="en-US" dirty="0">
                <a:latin typeface="+mn-lt"/>
              </a:rPr>
              <a:t>Future Developments</a:t>
            </a:r>
          </a:p>
        </p:txBody>
      </p:sp>
      <p:sp>
        <p:nvSpPr>
          <p:cNvPr id="8" name="Subtitle 7">
            <a:extLst>
              <a:ext uri="{FF2B5EF4-FFF2-40B4-BE49-F238E27FC236}">
                <a16:creationId xmlns:a16="http://schemas.microsoft.com/office/drawing/2014/main" id="{923BE8EB-C4DE-1D48-A6CB-B0D728113870}"/>
              </a:ext>
            </a:extLst>
          </p:cNvPr>
          <p:cNvSpPr>
            <a:spLocks noGrp="1"/>
          </p:cNvSpPr>
          <p:nvPr>
            <p:ph type="subTitle" idx="1"/>
          </p:nvPr>
        </p:nvSpPr>
        <p:spPr>
          <a:xfrm>
            <a:off x="910209" y="1527507"/>
            <a:ext cx="9773653" cy="4385762"/>
          </a:xfrm>
        </p:spPr>
        <p:txBody>
          <a:bodyPr>
            <a:normAutofit/>
          </a:bodyPr>
          <a:lstStyle/>
          <a:p>
            <a:r>
              <a:rPr lang="en-US" b="1" dirty="0"/>
              <a:t>Offer </a:t>
            </a:r>
            <a:r>
              <a:rPr lang="en-US" b="1" dirty="0" err="1"/>
              <a:t>myBrella</a:t>
            </a:r>
            <a:r>
              <a:rPr lang="en-US" b="1" dirty="0"/>
              <a:t> for free with certain in – app purchases.</a:t>
            </a:r>
          </a:p>
          <a:p>
            <a:endParaRPr lang="en-US" b="1" dirty="0"/>
          </a:p>
          <a:p>
            <a:r>
              <a:rPr lang="en-US" b="1" dirty="0"/>
              <a:t>Personalize your text messages to voice message tailored to their interests.</a:t>
            </a:r>
          </a:p>
          <a:p>
            <a:endParaRPr lang="en-US" b="1" dirty="0"/>
          </a:p>
          <a:p>
            <a:r>
              <a:rPr lang="en-US" b="1" dirty="0"/>
              <a:t>Users can set preferable weather for different activities (like jogging, hiking, cycling, nature photography, fishing etc.) and get a notification when conditions outside match their plans.</a:t>
            </a:r>
          </a:p>
          <a:p>
            <a:endParaRPr lang="en-US" b="1" dirty="0"/>
          </a:p>
          <a:p>
            <a:r>
              <a:rPr lang="en-US" b="1" dirty="0"/>
              <a:t>Interactive maps that show a difference in temperature, precipitation, clouds, wind speed and other conditions over the globe.</a:t>
            </a:r>
          </a:p>
        </p:txBody>
      </p:sp>
    </p:spTree>
    <p:extLst>
      <p:ext uri="{BB962C8B-B14F-4D97-AF65-F5344CB8AC3E}">
        <p14:creationId xmlns:p14="http://schemas.microsoft.com/office/powerpoint/2010/main" val="2256864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DBD77-C4AD-214C-B40E-7F404050E2DC}"/>
              </a:ext>
            </a:extLst>
          </p:cNvPr>
          <p:cNvSpPr/>
          <p:nvPr/>
        </p:nvSpPr>
        <p:spPr>
          <a:xfrm>
            <a:off x="156411" y="120316"/>
            <a:ext cx="11863136" cy="6593305"/>
          </a:xfrm>
          <a:prstGeom prst="rect">
            <a:avLst/>
          </a:prstGeom>
          <a:blipFill>
            <a:blip r:embed="rId2"/>
            <a:stretch>
              <a:fillRect/>
            </a:stretch>
          </a:blipFill>
          <a:ln>
            <a:solidFill>
              <a:schemeClr val="tx1"/>
            </a:solidFill>
          </a:ln>
          <a:effectLst>
            <a:glow rad="127000">
              <a:srgbClr val="0177A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ubtitle 7">
            <a:extLst>
              <a:ext uri="{FF2B5EF4-FFF2-40B4-BE49-F238E27FC236}">
                <a16:creationId xmlns:a16="http://schemas.microsoft.com/office/drawing/2014/main" id="{CF51D5C6-5005-7547-A86F-255176866FDD}"/>
              </a:ext>
            </a:extLst>
          </p:cNvPr>
          <p:cNvSpPr>
            <a:spLocks noGrp="1"/>
          </p:cNvSpPr>
          <p:nvPr>
            <p:ph type="subTitle" idx="1"/>
          </p:nvPr>
        </p:nvSpPr>
        <p:spPr/>
        <p:txBody>
          <a:bodyPr/>
          <a:lstStyle/>
          <a:p>
            <a:endParaRPr lang="en-US" dirty="0"/>
          </a:p>
        </p:txBody>
      </p:sp>
      <p:sp>
        <p:nvSpPr>
          <p:cNvPr id="5" name="Title 1">
            <a:extLst>
              <a:ext uri="{FF2B5EF4-FFF2-40B4-BE49-F238E27FC236}">
                <a16:creationId xmlns:a16="http://schemas.microsoft.com/office/drawing/2014/main" id="{BC88B574-DDE3-C04F-98C8-E7E74898B5B9}"/>
              </a:ext>
            </a:extLst>
          </p:cNvPr>
          <p:cNvSpPr txBox="1">
            <a:spLocks/>
          </p:cNvSpPr>
          <p:nvPr/>
        </p:nvSpPr>
        <p:spPr>
          <a:xfrm>
            <a:off x="732547" y="1944389"/>
            <a:ext cx="10225088" cy="9763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mn-lt"/>
              </a:rPr>
              <a:t>FINAL THOUGHTS and Q&amp;A</a:t>
            </a:r>
          </a:p>
        </p:txBody>
      </p:sp>
    </p:spTree>
    <p:extLst>
      <p:ext uri="{BB962C8B-B14F-4D97-AF65-F5344CB8AC3E}">
        <p14:creationId xmlns:p14="http://schemas.microsoft.com/office/powerpoint/2010/main" val="3291990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TotalTime>
  <Words>257</Words>
  <Application>Microsoft Macintosh PowerPoint</Application>
  <PresentationFormat>Widescreen</PresentationFormat>
  <Paragraphs>43</Paragraphs>
  <Slides>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PowerPoint Presentation</vt:lpstr>
      <vt:lpstr>An Introduction to</vt:lpstr>
      <vt:lpstr>Introduction continued</vt:lpstr>
      <vt:lpstr>PowerPoint Presentation</vt:lpstr>
      <vt:lpstr>Push Notification Samples</vt:lpstr>
      <vt:lpstr>Technologies Used</vt:lpstr>
      <vt:lpstr>LIVE DEMO</vt:lpstr>
      <vt:lpstr>Future Developments</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myBrella</dc:title>
  <dc:creator>rene van zyl</dc:creator>
  <cp:lastModifiedBy>rene van zyl</cp:lastModifiedBy>
  <cp:revision>25</cp:revision>
  <cp:lastPrinted>2018-10-11T22:50:54Z</cp:lastPrinted>
  <dcterms:created xsi:type="dcterms:W3CDTF">2018-10-09T18:30:20Z</dcterms:created>
  <dcterms:modified xsi:type="dcterms:W3CDTF">2018-10-11T23:21:10Z</dcterms:modified>
</cp:coreProperties>
</file>